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7FDEA-5942-4BF2-9D82-C6971496A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72B14-7CEB-4DC2-A33E-85594D6B9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A8A34-2E67-42E0-9832-ABF8F1BAD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60572-09EC-4A25-89DF-66FE8442E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7448D-039E-4671-9C6B-21225FFF9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54E5E-901A-4B0B-B88E-E2D5D58AD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983C2-4F8A-4959-A8D3-59184D2A7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45D21-0340-44E0-A222-4F859B2C2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B036D-BA35-4E99-B1E6-EC3DB0908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BF54-E8B5-4275-B5C9-4F90BFB20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4510B-9ECD-4E76-A416-5EA55334C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034899-F996-4E5A-95AC-67E1C6289E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3429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1. Take out a piece of notebook paper and fold the right side over to the pink line and make a crease.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0" name="AutoShape 32"/>
          <p:cNvSpPr>
            <a:spLocks noChangeArrowheads="1"/>
          </p:cNvSpPr>
          <p:nvPr/>
        </p:nvSpPr>
        <p:spPr bwMode="auto">
          <a:xfrm flipH="1" flipV="1">
            <a:off x="3886200" y="1600200"/>
            <a:ext cx="4953000" cy="990600"/>
          </a:xfrm>
          <a:prstGeom prst="curvedUpArrow">
            <a:avLst>
              <a:gd name="adj1" fmla="val 96481"/>
              <a:gd name="adj2" fmla="val 19648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2. Now, divide the right hand section into 6 sections by drawing 5 evenly spaced lines.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/>
            <a:ahLst/>
            <a:cxnLst>
              <a:cxn ang="0">
                <a:pos x="240" y="8"/>
              </a:cxn>
              <a:cxn ang="0">
                <a:pos x="144" y="8"/>
              </a:cxn>
              <a:cxn ang="0">
                <a:pos x="0" y="56"/>
              </a:cxn>
              <a:cxn ang="0">
                <a:pos x="144" y="200"/>
              </a:cxn>
            </a:cxnLst>
            <a:rect l="0" t="0" r="r" b="b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0" y="2971800"/>
            <a:ext cx="3962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3. Use scissors to cut along your drawn line, but ONLY to the crease!</a:t>
            </a:r>
          </a:p>
        </p:txBody>
      </p:sp>
      <p:grpSp>
        <p:nvGrpSpPr>
          <p:cNvPr id="3119" name="Group 47"/>
          <p:cNvGrpSpPr>
            <a:grpSpLocks/>
          </p:cNvGrpSpPr>
          <p:nvPr/>
        </p:nvGrpSpPr>
        <p:grpSpPr bwMode="auto">
          <a:xfrm>
            <a:off x="6705600" y="990600"/>
            <a:ext cx="1981200" cy="5562600"/>
            <a:chOff x="4224" y="624"/>
            <a:chExt cx="1248" cy="3504"/>
          </a:xfrm>
        </p:grpSpPr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 flipH="1">
              <a:off x="4224" y="187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H="1">
              <a:off x="4224" y="2448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H="1">
              <a:off x="4224" y="302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H="1">
              <a:off x="4224" y="3600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H="1">
              <a:off x="4224" y="1296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4. Write EXPONENTS down the left hand side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114800" y="990600"/>
            <a:ext cx="4572000" cy="563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43434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876800" y="990600"/>
            <a:ext cx="0" cy="56388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191000" y="1752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191000" y="1981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191000" y="2209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191000" y="2438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191000" y="2667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191000" y="2895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191000" y="3124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191000" y="3352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191000" y="3581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191000" y="3810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191000" y="4038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91000" y="4267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191000" y="4495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191000" y="4724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4191000" y="4953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4191000" y="5181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43434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4191000" y="5410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4191000" y="5638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191000" y="5867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4191000" y="6096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191000" y="6324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191000" y="6553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4343400" y="579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/>
            <a:ahLst/>
            <a:cxnLst>
              <a:cxn ang="0">
                <a:pos x="240" y="8"/>
              </a:cxn>
              <a:cxn ang="0">
                <a:pos x="144" y="8"/>
              </a:cxn>
              <a:cxn ang="0">
                <a:pos x="0" y="56"/>
              </a:cxn>
              <a:cxn ang="0">
                <a:pos x="144" y="200"/>
              </a:cxn>
            </a:cxnLst>
            <a:rect l="0" t="0" r="r" b="b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 rot="5400000">
            <a:off x="1866900" y="3390900"/>
            <a:ext cx="5334000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EXPONENTS</a:t>
            </a:r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6705600" y="990600"/>
            <a:ext cx="0" cy="556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H="1">
            <a:off x="6705600" y="2971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H="1">
            <a:off x="6705600" y="38862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H="1">
            <a:off x="6705600" y="4800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flipH="1">
            <a:off x="6705600" y="5715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 flipH="1">
            <a:off x="6705600" y="2057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animBg="1"/>
      <p:bldP spid="4142" grpId="0" animBg="1"/>
      <p:bldP spid="4143" grpId="0" animBg="1"/>
      <p:bldP spid="4144" grpId="0" animBg="1"/>
      <p:bldP spid="4145" grpId="0" animBg="1"/>
      <p:bldP spid="4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5. Fold over the top cut section and write MULTIPLYING (SAME BASE) Product of Powers on the outside.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/>
            <a:ahLst/>
            <a:cxnLst>
              <a:cxn ang="0">
                <a:pos x="240" y="8"/>
              </a:cxn>
              <a:cxn ang="0">
                <a:pos x="144" y="8"/>
              </a:cxn>
              <a:cxn ang="0">
                <a:pos x="0" y="56"/>
              </a:cxn>
              <a:cxn ang="0">
                <a:pos x="144" y="200"/>
              </a:cxn>
            </a:cxnLst>
            <a:rect l="0" t="0" r="r" b="b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6705600" y="990600"/>
            <a:ext cx="0" cy="556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>
            <a:off x="6705600" y="2209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grpSp>
          <p:nvGrpSpPr>
            <p:cNvPr id="5176" name="Group 56"/>
            <p:cNvGrpSpPr>
              <a:grpSpLocks/>
            </p:cNvGrpSpPr>
            <p:nvPr/>
          </p:nvGrpSpPr>
          <p:grpSpPr bwMode="auto">
            <a:xfrm>
              <a:off x="2592" y="624"/>
              <a:ext cx="2880" cy="3552"/>
              <a:chOff x="2592" y="624"/>
              <a:chExt cx="2880" cy="355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2592" y="624"/>
                <a:ext cx="2880" cy="355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3072" y="624"/>
                <a:ext cx="0" cy="3552"/>
              </a:xfrm>
              <a:prstGeom prst="line">
                <a:avLst/>
              </a:prstGeom>
              <a:noFill/>
              <a:ln w="19050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2640" y="110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>
                <a:off x="2640" y="124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>
                <a:off x="2640" y="139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>
                <a:off x="2640" y="153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>
                <a:off x="2640" y="182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/>
            </p:nvSpPr>
            <p:spPr bwMode="auto">
              <a:xfrm>
                <a:off x="2640" y="196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/>
            </p:nvSpPr>
            <p:spPr bwMode="auto">
              <a:xfrm>
                <a:off x="2640" y="225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/>
            </p:nvSpPr>
            <p:spPr bwMode="auto">
              <a:xfrm>
                <a:off x="2640" y="240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/>
            </p:nvSpPr>
            <p:spPr bwMode="auto">
              <a:xfrm>
                <a:off x="2640" y="268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/>
            </p:nvSpPr>
            <p:spPr bwMode="auto">
              <a:xfrm>
                <a:off x="2640" y="283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/>
            </p:nvSpPr>
            <p:spPr bwMode="auto">
              <a:xfrm>
                <a:off x="2640" y="312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/>
            </p:nvSpPr>
            <p:spPr bwMode="auto">
              <a:xfrm>
                <a:off x="2640" y="326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Oval 26"/>
              <p:cNvSpPr>
                <a:spLocks noChangeArrowheads="1"/>
              </p:cNvSpPr>
              <p:nvPr/>
            </p:nvSpPr>
            <p:spPr bwMode="auto">
              <a:xfrm>
                <a:off x="2736" y="2304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/>
            </p:nvSpPr>
            <p:spPr bwMode="auto">
              <a:xfrm>
                <a:off x="2640" y="369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>
                <a:off x="2640" y="384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/>
            </p:nvSpPr>
            <p:spPr bwMode="auto">
              <a:xfrm>
                <a:off x="2640" y="412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Oval 33"/>
              <p:cNvSpPr>
                <a:spLocks noChangeArrowheads="1"/>
              </p:cNvSpPr>
              <p:nvPr/>
            </p:nvSpPr>
            <p:spPr bwMode="auto">
              <a:xfrm>
                <a:off x="2736" y="3648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/>
            </p:nvSpPr>
            <p:spPr bwMode="auto">
              <a:xfrm>
                <a:off x="4224" y="624"/>
                <a:ext cx="0" cy="35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/>
            </p:nvSpPr>
            <p:spPr bwMode="auto">
              <a:xfrm flipH="1">
                <a:off x="4224" y="196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/>
            </p:nvSpPr>
            <p:spPr bwMode="auto">
              <a:xfrm flipH="1">
                <a:off x="4224" y="2544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/>
            </p:nvSpPr>
            <p:spPr bwMode="auto">
              <a:xfrm flipH="1">
                <a:off x="4224" y="3120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/>
            </p:nvSpPr>
            <p:spPr bwMode="auto">
              <a:xfrm flipH="1">
                <a:off x="4224" y="364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9" name="WordArt 39"/>
            <p:cNvSpPr>
              <a:spLocks noChangeArrowheads="1" noChangeShapeType="1" noTextEdit="1"/>
            </p:cNvSpPr>
            <p:nvPr/>
          </p:nvSpPr>
          <p:spPr bwMode="auto">
            <a:xfrm rot="5400000">
              <a:off x="1224" y="2088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/>
                </a:rPr>
                <a:t>EXPONENTS</a:t>
              </a:r>
            </a:p>
          </p:txBody>
        </p:sp>
      </p:grp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705600" y="990600"/>
            <a:ext cx="19812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5029200" y="990600"/>
            <a:ext cx="1676400" cy="1295400"/>
            <a:chOff x="3168" y="624"/>
            <a:chExt cx="1056" cy="816"/>
          </a:xfrm>
        </p:grpSpPr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7" name="WordArt 47"/>
          <p:cNvSpPr>
            <a:spLocks noChangeArrowheads="1" noChangeShapeType="1" noTextEdit="1"/>
          </p:cNvSpPr>
          <p:nvPr/>
        </p:nvSpPr>
        <p:spPr bwMode="auto">
          <a:xfrm rot="-288930">
            <a:off x="5045075" y="1217613"/>
            <a:ext cx="14541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MULTIPLYING </a:t>
            </a:r>
          </a:p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(SAME BASE)</a:t>
            </a:r>
          </a:p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Product of Powers</a:t>
            </a:r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H="1">
            <a:off x="6705600" y="2057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" grpId="0" animBg="1"/>
      <p:bldP spid="5167" grpId="0" animBg="1"/>
      <p:bldP spid="5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22" name="Group 186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grpSp>
          <p:nvGrpSpPr>
            <p:cNvPr id="14523" name="Group 187"/>
            <p:cNvGrpSpPr>
              <a:grpSpLocks/>
            </p:cNvGrpSpPr>
            <p:nvPr/>
          </p:nvGrpSpPr>
          <p:grpSpPr bwMode="auto">
            <a:xfrm>
              <a:off x="2592" y="624"/>
              <a:ext cx="2880" cy="3552"/>
              <a:chOff x="2592" y="624"/>
              <a:chExt cx="2880" cy="3552"/>
            </a:xfrm>
          </p:grpSpPr>
          <p:sp>
            <p:nvSpPr>
              <p:cNvPr id="14524" name="Rectangle 188"/>
              <p:cNvSpPr>
                <a:spLocks noChangeArrowheads="1"/>
              </p:cNvSpPr>
              <p:nvPr/>
            </p:nvSpPr>
            <p:spPr bwMode="auto">
              <a:xfrm>
                <a:off x="2592" y="624"/>
                <a:ext cx="2880" cy="355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5" name="Oval 189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6" name="Line 190"/>
              <p:cNvSpPr>
                <a:spLocks noChangeShapeType="1"/>
              </p:cNvSpPr>
              <p:nvPr/>
            </p:nvSpPr>
            <p:spPr bwMode="auto">
              <a:xfrm>
                <a:off x="3072" y="624"/>
                <a:ext cx="0" cy="3552"/>
              </a:xfrm>
              <a:prstGeom prst="line">
                <a:avLst/>
              </a:prstGeom>
              <a:noFill/>
              <a:ln w="19050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7" name="Line 191"/>
              <p:cNvSpPr>
                <a:spLocks noChangeShapeType="1"/>
              </p:cNvSpPr>
              <p:nvPr/>
            </p:nvSpPr>
            <p:spPr bwMode="auto">
              <a:xfrm>
                <a:off x="2640" y="110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8" name="Line 192"/>
              <p:cNvSpPr>
                <a:spLocks noChangeShapeType="1"/>
              </p:cNvSpPr>
              <p:nvPr/>
            </p:nvSpPr>
            <p:spPr bwMode="auto">
              <a:xfrm>
                <a:off x="2640" y="124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9" name="Line 193"/>
              <p:cNvSpPr>
                <a:spLocks noChangeShapeType="1"/>
              </p:cNvSpPr>
              <p:nvPr/>
            </p:nvSpPr>
            <p:spPr bwMode="auto">
              <a:xfrm>
                <a:off x="2640" y="139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0" name="Line 194"/>
              <p:cNvSpPr>
                <a:spLocks noChangeShapeType="1"/>
              </p:cNvSpPr>
              <p:nvPr/>
            </p:nvSpPr>
            <p:spPr bwMode="auto">
              <a:xfrm>
                <a:off x="2640" y="153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1" name="Line 195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2" name="Line 196"/>
              <p:cNvSpPr>
                <a:spLocks noChangeShapeType="1"/>
              </p:cNvSpPr>
              <p:nvPr/>
            </p:nvSpPr>
            <p:spPr bwMode="auto">
              <a:xfrm>
                <a:off x="2640" y="182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3" name="Line 197"/>
              <p:cNvSpPr>
                <a:spLocks noChangeShapeType="1"/>
              </p:cNvSpPr>
              <p:nvPr/>
            </p:nvSpPr>
            <p:spPr bwMode="auto">
              <a:xfrm>
                <a:off x="2640" y="196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4" name="Line 198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5" name="Line 199"/>
              <p:cNvSpPr>
                <a:spLocks noChangeShapeType="1"/>
              </p:cNvSpPr>
              <p:nvPr/>
            </p:nvSpPr>
            <p:spPr bwMode="auto">
              <a:xfrm>
                <a:off x="2640" y="225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6" name="Line 200"/>
              <p:cNvSpPr>
                <a:spLocks noChangeShapeType="1"/>
              </p:cNvSpPr>
              <p:nvPr/>
            </p:nvSpPr>
            <p:spPr bwMode="auto">
              <a:xfrm>
                <a:off x="2640" y="240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7" name="Line 201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8" name="Line 202"/>
              <p:cNvSpPr>
                <a:spLocks noChangeShapeType="1"/>
              </p:cNvSpPr>
              <p:nvPr/>
            </p:nvSpPr>
            <p:spPr bwMode="auto">
              <a:xfrm>
                <a:off x="2640" y="268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9" name="Line 203"/>
              <p:cNvSpPr>
                <a:spLocks noChangeShapeType="1"/>
              </p:cNvSpPr>
              <p:nvPr/>
            </p:nvSpPr>
            <p:spPr bwMode="auto">
              <a:xfrm>
                <a:off x="2640" y="283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0" name="Line 204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" name="Line 205"/>
              <p:cNvSpPr>
                <a:spLocks noChangeShapeType="1"/>
              </p:cNvSpPr>
              <p:nvPr/>
            </p:nvSpPr>
            <p:spPr bwMode="auto">
              <a:xfrm>
                <a:off x="2640" y="312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" name="Line 206"/>
              <p:cNvSpPr>
                <a:spLocks noChangeShapeType="1"/>
              </p:cNvSpPr>
              <p:nvPr/>
            </p:nvSpPr>
            <p:spPr bwMode="auto">
              <a:xfrm>
                <a:off x="2640" y="326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" name="Oval 207"/>
              <p:cNvSpPr>
                <a:spLocks noChangeArrowheads="1"/>
              </p:cNvSpPr>
              <p:nvPr/>
            </p:nvSpPr>
            <p:spPr bwMode="auto">
              <a:xfrm>
                <a:off x="2736" y="2304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4" name="Line 208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" name="Line 209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" name="Line 210"/>
              <p:cNvSpPr>
                <a:spLocks noChangeShapeType="1"/>
              </p:cNvSpPr>
              <p:nvPr/>
            </p:nvSpPr>
            <p:spPr bwMode="auto">
              <a:xfrm>
                <a:off x="2640" y="369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7" name="Line 211"/>
              <p:cNvSpPr>
                <a:spLocks noChangeShapeType="1"/>
              </p:cNvSpPr>
              <p:nvPr/>
            </p:nvSpPr>
            <p:spPr bwMode="auto">
              <a:xfrm>
                <a:off x="2640" y="384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8" name="Line 212"/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9" name="Line 213"/>
              <p:cNvSpPr>
                <a:spLocks noChangeShapeType="1"/>
              </p:cNvSpPr>
              <p:nvPr/>
            </p:nvSpPr>
            <p:spPr bwMode="auto">
              <a:xfrm>
                <a:off x="2640" y="412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0" name="Oval 214"/>
              <p:cNvSpPr>
                <a:spLocks noChangeArrowheads="1"/>
              </p:cNvSpPr>
              <p:nvPr/>
            </p:nvSpPr>
            <p:spPr bwMode="auto">
              <a:xfrm>
                <a:off x="2736" y="3648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" name="Line 215"/>
              <p:cNvSpPr>
                <a:spLocks noChangeShapeType="1"/>
              </p:cNvSpPr>
              <p:nvPr/>
            </p:nvSpPr>
            <p:spPr bwMode="auto">
              <a:xfrm>
                <a:off x="4224" y="624"/>
                <a:ext cx="0" cy="35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2" name="Line 216"/>
              <p:cNvSpPr>
                <a:spLocks noChangeShapeType="1"/>
              </p:cNvSpPr>
              <p:nvPr/>
            </p:nvSpPr>
            <p:spPr bwMode="auto">
              <a:xfrm flipH="1">
                <a:off x="4224" y="196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3" name="Line 217"/>
              <p:cNvSpPr>
                <a:spLocks noChangeShapeType="1"/>
              </p:cNvSpPr>
              <p:nvPr/>
            </p:nvSpPr>
            <p:spPr bwMode="auto">
              <a:xfrm flipH="1">
                <a:off x="4224" y="2544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4" name="Line 218"/>
              <p:cNvSpPr>
                <a:spLocks noChangeShapeType="1"/>
              </p:cNvSpPr>
              <p:nvPr/>
            </p:nvSpPr>
            <p:spPr bwMode="auto">
              <a:xfrm flipH="1">
                <a:off x="4224" y="3120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5" name="Line 219"/>
              <p:cNvSpPr>
                <a:spLocks noChangeShapeType="1"/>
              </p:cNvSpPr>
              <p:nvPr/>
            </p:nvSpPr>
            <p:spPr bwMode="auto">
              <a:xfrm flipH="1">
                <a:off x="4224" y="364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56" name="WordArt 220"/>
            <p:cNvSpPr>
              <a:spLocks noChangeArrowheads="1" noChangeShapeType="1" noTextEdit="1"/>
            </p:cNvSpPr>
            <p:nvPr/>
          </p:nvSpPr>
          <p:spPr bwMode="auto">
            <a:xfrm rot="5400000">
              <a:off x="1224" y="2088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/>
                </a:rPr>
                <a:t>EXPONENTS</a:t>
              </a:r>
            </a:p>
          </p:txBody>
        </p:sp>
      </p:grp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0" y="914400"/>
            <a:ext cx="3810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6.  Repeat </a:t>
            </a:r>
            <a:r>
              <a:rPr lang="en-US" sz="2800" b="1" dirty="0">
                <a:solidFill>
                  <a:schemeClr val="bg1"/>
                </a:solidFill>
              </a:rPr>
              <a:t>for each </a:t>
            </a:r>
            <a:r>
              <a:rPr lang="en-US" sz="2800" b="1" dirty="0" smtClean="0">
                <a:solidFill>
                  <a:schemeClr val="bg1"/>
                </a:solidFill>
              </a:rPr>
              <a:t>flap, </a:t>
            </a:r>
            <a:r>
              <a:rPr lang="en-US" sz="2800" b="1" dirty="0">
                <a:solidFill>
                  <a:schemeClr val="bg1"/>
                </a:solidFill>
              </a:rPr>
              <a:t>labeling them as follows: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Flap </a:t>
            </a:r>
            <a:r>
              <a:rPr lang="en-US" sz="2800" b="1" dirty="0">
                <a:solidFill>
                  <a:schemeClr val="bg1"/>
                </a:solidFill>
              </a:rPr>
              <a:t>1 – </a:t>
            </a:r>
            <a:r>
              <a:rPr lang="en-US" sz="2800" b="1" dirty="0" smtClean="0">
                <a:solidFill>
                  <a:schemeClr val="bg1"/>
                </a:solidFill>
              </a:rPr>
              <a:t>Multiplying </a:t>
            </a:r>
            <a:r>
              <a:rPr lang="en-US" sz="2800" b="1" dirty="0">
                <a:solidFill>
                  <a:schemeClr val="bg1"/>
                </a:solidFill>
              </a:rPr>
              <a:t>(same base) </a:t>
            </a:r>
            <a:r>
              <a:rPr lang="en-US" sz="2800" b="1" dirty="0" smtClean="0">
                <a:solidFill>
                  <a:schemeClr val="bg1"/>
                </a:solidFill>
              </a:rPr>
              <a:t>  Product </a:t>
            </a:r>
            <a:r>
              <a:rPr lang="en-US" sz="2800" b="1" dirty="0">
                <a:solidFill>
                  <a:schemeClr val="bg1"/>
                </a:solidFill>
              </a:rPr>
              <a:t>of Powers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Flap </a:t>
            </a:r>
            <a:r>
              <a:rPr lang="en-US" sz="2800" b="1" dirty="0">
                <a:solidFill>
                  <a:schemeClr val="bg1"/>
                </a:solidFill>
              </a:rPr>
              <a:t>2  - Multiplying </a:t>
            </a:r>
            <a:r>
              <a:rPr lang="en-US" sz="2800" b="1" dirty="0" smtClean="0">
                <a:solidFill>
                  <a:schemeClr val="bg1"/>
                </a:solidFill>
              </a:rPr>
              <a:t>Power </a:t>
            </a:r>
            <a:r>
              <a:rPr lang="en-US" sz="2800" b="1" dirty="0">
                <a:solidFill>
                  <a:schemeClr val="bg1"/>
                </a:solidFill>
              </a:rPr>
              <a:t>of a Power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Flap </a:t>
            </a:r>
            <a:r>
              <a:rPr lang="en-US" sz="2800" b="1" dirty="0">
                <a:solidFill>
                  <a:schemeClr val="bg1"/>
                </a:solidFill>
              </a:rPr>
              <a:t>3 – Multiplying </a:t>
            </a:r>
            <a:r>
              <a:rPr lang="en-US" sz="2800" b="1" dirty="0" smtClean="0">
                <a:solidFill>
                  <a:schemeClr val="bg1"/>
                </a:solidFill>
              </a:rPr>
              <a:t>Power </a:t>
            </a:r>
            <a:r>
              <a:rPr lang="en-US" sz="2800" b="1" dirty="0">
                <a:solidFill>
                  <a:schemeClr val="bg1"/>
                </a:solidFill>
              </a:rPr>
              <a:t>of a Product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14392" name="Freeform 56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/>
            <a:ahLst/>
            <a:cxnLst>
              <a:cxn ang="0">
                <a:pos x="240" y="8"/>
              </a:cxn>
              <a:cxn ang="0">
                <a:pos x="144" y="8"/>
              </a:cxn>
              <a:cxn ang="0">
                <a:pos x="0" y="56"/>
              </a:cxn>
              <a:cxn ang="0">
                <a:pos x="144" y="200"/>
              </a:cxn>
            </a:cxnLst>
            <a:rect l="0" t="0" r="r" b="b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27" name="Rectangle 91"/>
          <p:cNvSpPr>
            <a:spLocks noChangeArrowheads="1"/>
          </p:cNvSpPr>
          <p:nvPr/>
        </p:nvSpPr>
        <p:spPr bwMode="auto">
          <a:xfrm>
            <a:off x="6705600" y="990600"/>
            <a:ext cx="19812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28" name="Group 92"/>
          <p:cNvGrpSpPr>
            <a:grpSpLocks/>
          </p:cNvGrpSpPr>
          <p:nvPr/>
        </p:nvGrpSpPr>
        <p:grpSpPr bwMode="auto">
          <a:xfrm>
            <a:off x="5029200" y="990600"/>
            <a:ext cx="1676400" cy="1295400"/>
            <a:chOff x="3168" y="624"/>
            <a:chExt cx="1056" cy="816"/>
          </a:xfrm>
        </p:grpSpPr>
        <p:sp>
          <p:nvSpPr>
            <p:cNvPr id="14429" name="AutoShape 93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430" name="Line 94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Line 95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Line 96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Line 97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34" name="WordArt 98"/>
          <p:cNvSpPr>
            <a:spLocks noChangeArrowheads="1" noChangeShapeType="1" noTextEdit="1"/>
          </p:cNvSpPr>
          <p:nvPr/>
        </p:nvSpPr>
        <p:spPr bwMode="auto">
          <a:xfrm rot="-288930">
            <a:off x="5045075" y="1217613"/>
            <a:ext cx="14541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MULTIPLYING </a:t>
            </a:r>
          </a:p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(SAME BASE)</a:t>
            </a:r>
          </a:p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Product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7" grpId="0" animBg="1"/>
      <p:bldP spid="144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10" name="Group 50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>
              <a:off x="2592" y="624"/>
              <a:ext cx="2880" cy="3552"/>
              <a:chOff x="2592" y="624"/>
              <a:chExt cx="2880" cy="3552"/>
            </a:xfrm>
          </p:grpSpPr>
          <p:sp>
            <p:nvSpPr>
              <p:cNvPr id="15412" name="Rectangle 52"/>
              <p:cNvSpPr>
                <a:spLocks noChangeArrowheads="1"/>
              </p:cNvSpPr>
              <p:nvPr/>
            </p:nvSpPr>
            <p:spPr bwMode="auto">
              <a:xfrm>
                <a:off x="2592" y="624"/>
                <a:ext cx="2880" cy="355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Oval 53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Line 54"/>
              <p:cNvSpPr>
                <a:spLocks noChangeShapeType="1"/>
              </p:cNvSpPr>
              <p:nvPr/>
            </p:nvSpPr>
            <p:spPr bwMode="auto">
              <a:xfrm>
                <a:off x="3072" y="624"/>
                <a:ext cx="0" cy="3552"/>
              </a:xfrm>
              <a:prstGeom prst="line">
                <a:avLst/>
              </a:prstGeom>
              <a:noFill/>
              <a:ln w="19050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Line 55"/>
              <p:cNvSpPr>
                <a:spLocks noChangeShapeType="1"/>
              </p:cNvSpPr>
              <p:nvPr/>
            </p:nvSpPr>
            <p:spPr bwMode="auto">
              <a:xfrm>
                <a:off x="2640" y="110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Line 56"/>
              <p:cNvSpPr>
                <a:spLocks noChangeShapeType="1"/>
              </p:cNvSpPr>
              <p:nvPr/>
            </p:nvSpPr>
            <p:spPr bwMode="auto">
              <a:xfrm>
                <a:off x="2640" y="124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Line 57"/>
              <p:cNvSpPr>
                <a:spLocks noChangeShapeType="1"/>
              </p:cNvSpPr>
              <p:nvPr/>
            </p:nvSpPr>
            <p:spPr bwMode="auto">
              <a:xfrm>
                <a:off x="2640" y="139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Line 58"/>
              <p:cNvSpPr>
                <a:spLocks noChangeShapeType="1"/>
              </p:cNvSpPr>
              <p:nvPr/>
            </p:nvSpPr>
            <p:spPr bwMode="auto">
              <a:xfrm>
                <a:off x="2640" y="153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Line 59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Line 60"/>
              <p:cNvSpPr>
                <a:spLocks noChangeShapeType="1"/>
              </p:cNvSpPr>
              <p:nvPr/>
            </p:nvSpPr>
            <p:spPr bwMode="auto">
              <a:xfrm>
                <a:off x="2640" y="182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Line 61"/>
              <p:cNvSpPr>
                <a:spLocks noChangeShapeType="1"/>
              </p:cNvSpPr>
              <p:nvPr/>
            </p:nvSpPr>
            <p:spPr bwMode="auto">
              <a:xfrm>
                <a:off x="2640" y="196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Line 62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Line 63"/>
              <p:cNvSpPr>
                <a:spLocks noChangeShapeType="1"/>
              </p:cNvSpPr>
              <p:nvPr/>
            </p:nvSpPr>
            <p:spPr bwMode="auto">
              <a:xfrm>
                <a:off x="2640" y="225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Line 64"/>
              <p:cNvSpPr>
                <a:spLocks noChangeShapeType="1"/>
              </p:cNvSpPr>
              <p:nvPr/>
            </p:nvSpPr>
            <p:spPr bwMode="auto">
              <a:xfrm>
                <a:off x="2640" y="240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Line 65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Line 66"/>
              <p:cNvSpPr>
                <a:spLocks noChangeShapeType="1"/>
              </p:cNvSpPr>
              <p:nvPr/>
            </p:nvSpPr>
            <p:spPr bwMode="auto">
              <a:xfrm>
                <a:off x="2640" y="268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Line 67"/>
              <p:cNvSpPr>
                <a:spLocks noChangeShapeType="1"/>
              </p:cNvSpPr>
              <p:nvPr/>
            </p:nvSpPr>
            <p:spPr bwMode="auto">
              <a:xfrm>
                <a:off x="2640" y="283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Line 68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Line 69"/>
              <p:cNvSpPr>
                <a:spLocks noChangeShapeType="1"/>
              </p:cNvSpPr>
              <p:nvPr/>
            </p:nvSpPr>
            <p:spPr bwMode="auto">
              <a:xfrm>
                <a:off x="2640" y="312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Line 70"/>
              <p:cNvSpPr>
                <a:spLocks noChangeShapeType="1"/>
              </p:cNvSpPr>
              <p:nvPr/>
            </p:nvSpPr>
            <p:spPr bwMode="auto">
              <a:xfrm>
                <a:off x="2640" y="326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1" name="Oval 71"/>
              <p:cNvSpPr>
                <a:spLocks noChangeArrowheads="1"/>
              </p:cNvSpPr>
              <p:nvPr/>
            </p:nvSpPr>
            <p:spPr bwMode="auto">
              <a:xfrm>
                <a:off x="2736" y="2304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2" name="Line 72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Line 7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Line 74"/>
              <p:cNvSpPr>
                <a:spLocks noChangeShapeType="1"/>
              </p:cNvSpPr>
              <p:nvPr/>
            </p:nvSpPr>
            <p:spPr bwMode="auto">
              <a:xfrm>
                <a:off x="2640" y="369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Line 75"/>
              <p:cNvSpPr>
                <a:spLocks noChangeShapeType="1"/>
              </p:cNvSpPr>
              <p:nvPr/>
            </p:nvSpPr>
            <p:spPr bwMode="auto">
              <a:xfrm>
                <a:off x="2640" y="384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Line 76"/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Line 77"/>
              <p:cNvSpPr>
                <a:spLocks noChangeShapeType="1"/>
              </p:cNvSpPr>
              <p:nvPr/>
            </p:nvSpPr>
            <p:spPr bwMode="auto">
              <a:xfrm>
                <a:off x="2640" y="412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8" name="Oval 78"/>
              <p:cNvSpPr>
                <a:spLocks noChangeArrowheads="1"/>
              </p:cNvSpPr>
              <p:nvPr/>
            </p:nvSpPr>
            <p:spPr bwMode="auto">
              <a:xfrm>
                <a:off x="2736" y="3648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Line 79"/>
              <p:cNvSpPr>
                <a:spLocks noChangeShapeType="1"/>
              </p:cNvSpPr>
              <p:nvPr/>
            </p:nvSpPr>
            <p:spPr bwMode="auto">
              <a:xfrm>
                <a:off x="4224" y="624"/>
                <a:ext cx="0" cy="35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0" name="Line 80"/>
              <p:cNvSpPr>
                <a:spLocks noChangeShapeType="1"/>
              </p:cNvSpPr>
              <p:nvPr/>
            </p:nvSpPr>
            <p:spPr bwMode="auto">
              <a:xfrm flipH="1">
                <a:off x="4224" y="196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1" name="Line 81"/>
              <p:cNvSpPr>
                <a:spLocks noChangeShapeType="1"/>
              </p:cNvSpPr>
              <p:nvPr/>
            </p:nvSpPr>
            <p:spPr bwMode="auto">
              <a:xfrm flipH="1">
                <a:off x="4224" y="2544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2" name="Line 82"/>
              <p:cNvSpPr>
                <a:spLocks noChangeShapeType="1"/>
              </p:cNvSpPr>
              <p:nvPr/>
            </p:nvSpPr>
            <p:spPr bwMode="auto">
              <a:xfrm flipH="1">
                <a:off x="4224" y="3120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3" name="Line 83"/>
              <p:cNvSpPr>
                <a:spLocks noChangeShapeType="1"/>
              </p:cNvSpPr>
              <p:nvPr/>
            </p:nvSpPr>
            <p:spPr bwMode="auto">
              <a:xfrm flipH="1">
                <a:off x="4224" y="364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44" name="WordArt 84"/>
            <p:cNvSpPr>
              <a:spLocks noChangeArrowheads="1" noChangeShapeType="1" noTextEdit="1"/>
            </p:cNvSpPr>
            <p:nvPr/>
          </p:nvSpPr>
          <p:spPr bwMode="auto">
            <a:xfrm rot="5400000">
              <a:off x="1224" y="2088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/>
                </a:rPr>
                <a:t>EXPONENTS</a:t>
              </a:r>
            </a:p>
          </p:txBody>
        </p:sp>
      </p:grp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3810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Flap </a:t>
            </a:r>
            <a:r>
              <a:rPr lang="en-US" sz="2800" b="1" dirty="0">
                <a:solidFill>
                  <a:schemeClr val="bg1"/>
                </a:solidFill>
              </a:rPr>
              <a:t>4 – Zero </a:t>
            </a:r>
            <a:r>
              <a:rPr lang="en-US" sz="2800" b="1" dirty="0" smtClean="0">
                <a:solidFill>
                  <a:schemeClr val="bg1"/>
                </a:solidFill>
              </a:rPr>
              <a:t>&amp; Negative                 </a:t>
            </a:r>
            <a:r>
              <a:rPr lang="en-US" sz="2800" b="1" dirty="0">
                <a:solidFill>
                  <a:schemeClr val="bg1"/>
                </a:solidFill>
              </a:rPr>
              <a:t>Exponents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Flap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5  - </a:t>
            </a:r>
            <a:r>
              <a:rPr lang="en-US" sz="2800" b="1" dirty="0" smtClean="0">
                <a:solidFill>
                  <a:schemeClr val="bg1"/>
                </a:solidFill>
              </a:rPr>
              <a:t>Dividing: (same base) Quotient of Powers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Flap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6 – </a:t>
            </a:r>
            <a:r>
              <a:rPr lang="en-US" sz="2800" b="1" dirty="0" smtClean="0">
                <a:solidFill>
                  <a:schemeClr val="bg1"/>
                </a:solidFill>
              </a:rPr>
              <a:t>Dividing: Power of a </a:t>
            </a:r>
            <a:r>
              <a:rPr lang="en-US" sz="2800" b="1" dirty="0" smtClean="0">
                <a:solidFill>
                  <a:schemeClr val="bg1"/>
                </a:solidFill>
              </a:rPr>
              <a:t>Quotient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/>
            <a:ahLst/>
            <a:cxnLst>
              <a:cxn ang="0">
                <a:pos x="240" y="8"/>
              </a:cxn>
              <a:cxn ang="0">
                <a:pos x="144" y="8"/>
              </a:cxn>
              <a:cxn ang="0">
                <a:pos x="0" y="56"/>
              </a:cxn>
              <a:cxn ang="0">
                <a:pos x="144" y="200"/>
              </a:cxn>
            </a:cxnLst>
            <a:rect l="0" t="0" r="r" b="b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6705600" y="990600"/>
            <a:ext cx="19812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03" name="Group 43"/>
          <p:cNvGrpSpPr>
            <a:grpSpLocks/>
          </p:cNvGrpSpPr>
          <p:nvPr/>
        </p:nvGrpSpPr>
        <p:grpSpPr bwMode="auto">
          <a:xfrm>
            <a:off x="5029200" y="990600"/>
            <a:ext cx="1676400" cy="1295400"/>
            <a:chOff x="3168" y="624"/>
            <a:chExt cx="1056" cy="816"/>
          </a:xfrm>
        </p:grpSpPr>
        <p:sp>
          <p:nvSpPr>
            <p:cNvPr id="15404" name="AutoShape 44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47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8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9" name="WordArt 49"/>
          <p:cNvSpPr>
            <a:spLocks noChangeArrowheads="1" noChangeShapeType="1" noTextEdit="1"/>
          </p:cNvSpPr>
          <p:nvPr/>
        </p:nvSpPr>
        <p:spPr bwMode="auto">
          <a:xfrm rot="-288930">
            <a:off x="5045075" y="1217613"/>
            <a:ext cx="14541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MULTIPLYING </a:t>
            </a:r>
          </a:p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(SAME BASE)</a:t>
            </a:r>
          </a:p>
          <a:p>
            <a:pPr algn="ctr"/>
            <a:r>
              <a:rPr lang="en-US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Product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2" grpId="0" animBg="1"/>
      <p:bldP spid="154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64" name="Group 120"/>
          <p:cNvGrpSpPr>
            <a:grpSpLocks/>
          </p:cNvGrpSpPr>
          <p:nvPr/>
        </p:nvGrpSpPr>
        <p:grpSpPr bwMode="auto">
          <a:xfrm>
            <a:off x="4114800" y="685800"/>
            <a:ext cx="4572000" cy="5638800"/>
            <a:chOff x="2592" y="432"/>
            <a:chExt cx="2880" cy="3552"/>
          </a:xfrm>
        </p:grpSpPr>
        <p:grpSp>
          <p:nvGrpSpPr>
            <p:cNvPr id="6222" name="Group 78"/>
            <p:cNvGrpSpPr>
              <a:grpSpLocks/>
            </p:cNvGrpSpPr>
            <p:nvPr/>
          </p:nvGrpSpPr>
          <p:grpSpPr bwMode="auto">
            <a:xfrm>
              <a:off x="2592" y="432"/>
              <a:ext cx="2880" cy="3552"/>
              <a:chOff x="2592" y="432"/>
              <a:chExt cx="2880" cy="3552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0" cy="355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" name="Oval 6"/>
              <p:cNvSpPr>
                <a:spLocks noChangeArrowheads="1"/>
              </p:cNvSpPr>
              <p:nvPr/>
            </p:nvSpPr>
            <p:spPr bwMode="auto">
              <a:xfrm>
                <a:off x="2736" y="720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3072" y="432"/>
                <a:ext cx="0" cy="3552"/>
              </a:xfrm>
              <a:prstGeom prst="line">
                <a:avLst/>
              </a:prstGeom>
              <a:noFill/>
              <a:ln w="19050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Line 8"/>
              <p:cNvSpPr>
                <a:spLocks noChangeShapeType="1"/>
              </p:cNvSpPr>
              <p:nvPr/>
            </p:nvSpPr>
            <p:spPr bwMode="auto">
              <a:xfrm>
                <a:off x="2640" y="91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>
                <a:off x="2640" y="105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>
                <a:off x="2640" y="134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/>
            </p:nvSpPr>
            <p:spPr bwMode="auto">
              <a:xfrm>
                <a:off x="2640" y="148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>
                <a:off x="2640" y="177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>
                <a:off x="2640" y="192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>
                <a:off x="2640" y="220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>
                <a:off x="2640" y="235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Line 19"/>
              <p:cNvSpPr>
                <a:spLocks noChangeShapeType="1"/>
              </p:cNvSpPr>
              <p:nvPr/>
            </p:nvSpPr>
            <p:spPr bwMode="auto">
              <a:xfrm>
                <a:off x="2640" y="249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Line 20"/>
              <p:cNvSpPr>
                <a:spLocks noChangeShapeType="1"/>
              </p:cNvSpPr>
              <p:nvPr/>
            </p:nvSpPr>
            <p:spPr bwMode="auto">
              <a:xfrm>
                <a:off x="2640" y="264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2640" y="278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auto">
              <a:xfrm>
                <a:off x="2736" y="2112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Line 25"/>
              <p:cNvSpPr>
                <a:spLocks noChangeShapeType="1"/>
              </p:cNvSpPr>
              <p:nvPr/>
            </p:nvSpPr>
            <p:spPr bwMode="auto">
              <a:xfrm>
                <a:off x="2640" y="321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26"/>
              <p:cNvSpPr>
                <a:spLocks noChangeShapeType="1"/>
              </p:cNvSpPr>
              <p:nvPr/>
            </p:nvSpPr>
            <p:spPr bwMode="auto">
              <a:xfrm>
                <a:off x="2640" y="3360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>
                <a:off x="2640" y="3504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auto">
              <a:xfrm>
                <a:off x="2640" y="3648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29"/>
              <p:cNvSpPr>
                <a:spLocks noChangeShapeType="1"/>
              </p:cNvSpPr>
              <p:nvPr/>
            </p:nvSpPr>
            <p:spPr bwMode="auto">
              <a:xfrm>
                <a:off x="2640" y="3792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30"/>
              <p:cNvSpPr>
                <a:spLocks noChangeShapeType="1"/>
              </p:cNvSpPr>
              <p:nvPr/>
            </p:nvSpPr>
            <p:spPr bwMode="auto">
              <a:xfrm>
                <a:off x="2640" y="3936"/>
                <a:ext cx="283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Oval 31"/>
              <p:cNvSpPr>
                <a:spLocks noChangeArrowheads="1"/>
              </p:cNvSpPr>
              <p:nvPr/>
            </p:nvSpPr>
            <p:spPr bwMode="auto">
              <a:xfrm>
                <a:off x="2736" y="3456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WordArt 37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1176" y="1944"/>
                <a:ext cx="3360" cy="528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66FF"/>
                    </a:solidFill>
                    <a:latin typeface="Arial Black"/>
                  </a:rPr>
                  <a:t>EXPONENTS</a:t>
                </a:r>
              </a:p>
            </p:txBody>
          </p:sp>
        </p:grpSp>
        <p:grpSp>
          <p:nvGrpSpPr>
            <p:cNvPr id="6257" name="Group 113"/>
            <p:cNvGrpSpPr>
              <a:grpSpLocks/>
            </p:cNvGrpSpPr>
            <p:nvPr/>
          </p:nvGrpSpPr>
          <p:grpSpPr bwMode="auto">
            <a:xfrm>
              <a:off x="4224" y="432"/>
              <a:ext cx="1248" cy="3504"/>
              <a:chOff x="4224" y="624"/>
              <a:chExt cx="1248" cy="3504"/>
            </a:xfrm>
          </p:grpSpPr>
          <p:sp>
            <p:nvSpPr>
              <p:cNvPr id="6258" name="Line 114"/>
              <p:cNvSpPr>
                <a:spLocks noChangeShapeType="1"/>
              </p:cNvSpPr>
              <p:nvPr/>
            </p:nvSpPr>
            <p:spPr bwMode="auto">
              <a:xfrm>
                <a:off x="4224" y="624"/>
                <a:ext cx="0" cy="35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9" name="Line 115"/>
              <p:cNvSpPr>
                <a:spLocks noChangeShapeType="1"/>
              </p:cNvSpPr>
              <p:nvPr/>
            </p:nvSpPr>
            <p:spPr bwMode="auto">
              <a:xfrm flipH="1">
                <a:off x="4224" y="1872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" name="Line 116"/>
              <p:cNvSpPr>
                <a:spLocks noChangeShapeType="1"/>
              </p:cNvSpPr>
              <p:nvPr/>
            </p:nvSpPr>
            <p:spPr bwMode="auto">
              <a:xfrm flipH="1">
                <a:off x="4224" y="2448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Line 117"/>
              <p:cNvSpPr>
                <a:spLocks noChangeShapeType="1"/>
              </p:cNvSpPr>
              <p:nvPr/>
            </p:nvSpPr>
            <p:spPr bwMode="auto">
              <a:xfrm flipH="1">
                <a:off x="4224" y="3024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2" name="Line 118"/>
              <p:cNvSpPr>
                <a:spLocks noChangeShapeType="1"/>
              </p:cNvSpPr>
              <p:nvPr/>
            </p:nvSpPr>
            <p:spPr bwMode="auto">
              <a:xfrm flipH="1">
                <a:off x="4224" y="3600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3" name="Line 119"/>
              <p:cNvSpPr>
                <a:spLocks noChangeShapeType="1"/>
              </p:cNvSpPr>
              <p:nvPr/>
            </p:nvSpPr>
            <p:spPr bwMode="auto">
              <a:xfrm flipH="1">
                <a:off x="4224" y="1296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7. </a:t>
            </a:r>
            <a:r>
              <a:rPr lang="en-US" sz="2800" b="1" dirty="0" smtClean="0">
                <a:solidFill>
                  <a:schemeClr val="bg1"/>
                </a:solidFill>
              </a:rPr>
              <a:t>Open the first fold. On </a:t>
            </a:r>
            <a:r>
              <a:rPr lang="en-US" sz="2800" b="1" dirty="0">
                <a:solidFill>
                  <a:schemeClr val="bg1"/>
                </a:solidFill>
              </a:rPr>
              <a:t>the left hand section, write an example of multiplying powers with the same base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6705600" y="914400"/>
            <a:ext cx="2135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/>
              <a:t>To multiply powers with the same base, add the   exponents.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0" y="3429000"/>
            <a:ext cx="3810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8</a:t>
            </a:r>
            <a:r>
              <a:rPr lang="en-US" sz="2800" b="1" dirty="0">
                <a:solidFill>
                  <a:schemeClr val="bg1"/>
                </a:solidFill>
              </a:rPr>
              <a:t>. On the right hand side, write the law for this example.</a:t>
            </a: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90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838200"/>
            <a:ext cx="1143000" cy="381000"/>
          </a:xfrm>
          <a:prstGeom prst="rect">
            <a:avLst/>
          </a:prstGeom>
          <a:noFill/>
        </p:spPr>
      </p:pic>
      <p:pic>
        <p:nvPicPr>
          <p:cNvPr id="6189" name="Picture 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219200"/>
            <a:ext cx="1333500" cy="381000"/>
          </a:xfrm>
          <a:prstGeom prst="rect">
            <a:avLst/>
          </a:prstGeom>
          <a:noFill/>
        </p:spPr>
      </p:pic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3" grpId="0" autoUpdateAnimBg="0"/>
      <p:bldP spid="618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260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Foldable</vt:lpstr>
      <vt:lpstr>Foldable</vt:lpstr>
      <vt:lpstr>Foldable</vt:lpstr>
      <vt:lpstr>Foldable</vt:lpstr>
      <vt:lpstr>Slide 5</vt:lpstr>
      <vt:lpstr>Slide 6</vt:lpstr>
      <vt:lpstr>Foldable</vt:lpstr>
    </vt:vector>
  </TitlesOfParts>
  <Company>MCEACHERN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Foldable</dc:title>
  <dc:creator>cea10857</dc:creator>
  <cp:lastModifiedBy>stephanie.collins</cp:lastModifiedBy>
  <cp:revision>13</cp:revision>
  <dcterms:created xsi:type="dcterms:W3CDTF">2004-10-13T14:08:44Z</dcterms:created>
  <dcterms:modified xsi:type="dcterms:W3CDTF">2012-02-10T18:42:42Z</dcterms:modified>
</cp:coreProperties>
</file>